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1697" autoAdjust="0"/>
  </p:normalViewPr>
  <p:slideViewPr>
    <p:cSldViewPr snapToGrid="0">
      <p:cViewPr varScale="1">
        <p:scale>
          <a:sx n="50" d="100"/>
          <a:sy n="50" d="100"/>
        </p:scale>
        <p:origin x="4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AFCA9A-5003-4FF7-BFA6-CBB5C7393AF7}" type="doc">
      <dgm:prSet loTypeId="urn:microsoft.com/office/officeart/2005/8/layout/arrow2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71DD74-6A2C-4F5F-AC24-FBF42F65D425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MARCH 2020:</a:t>
          </a:r>
        </a:p>
        <a:p>
          <a:r>
            <a:rPr lang="en-US" sz="1400" dirty="0" smtClean="0"/>
            <a:t>3/19 – Thermal screening </a:t>
          </a:r>
          <a:r>
            <a:rPr lang="en-US" sz="1400" dirty="0" smtClean="0"/>
            <a:t>on Penn employees upon </a:t>
          </a:r>
          <a:r>
            <a:rPr lang="en-US" sz="1400" dirty="0" smtClean="0"/>
            <a:t>entry to </a:t>
          </a:r>
          <a:r>
            <a:rPr lang="en-US" sz="1400" dirty="0" smtClean="0"/>
            <a:t>Penn facilities:</a:t>
          </a:r>
        </a:p>
        <a:p>
          <a:r>
            <a:rPr lang="en-US" sz="1400" dirty="0" smtClean="0"/>
            <a:t>&lt;100F = cleared to work</a:t>
          </a:r>
        </a:p>
        <a:p>
          <a:r>
            <a:rPr lang="en-US" sz="1400" dirty="0" smtClean="0"/>
            <a:t>&gt; 100F = more comprehensive assessment required</a:t>
          </a:r>
          <a:endParaRPr lang="en-US" sz="1400" dirty="0" smtClean="0"/>
        </a:p>
      </dgm:t>
    </dgm:pt>
    <dgm:pt modelId="{1D22A5E5-50C6-4D70-9FD6-020F9E529048}" type="parTrans" cxnId="{A7672EB7-204F-41A5-9AA1-21646F1D6B71}">
      <dgm:prSet/>
      <dgm:spPr/>
      <dgm:t>
        <a:bodyPr/>
        <a:lstStyle/>
        <a:p>
          <a:endParaRPr lang="en-US"/>
        </a:p>
      </dgm:t>
    </dgm:pt>
    <dgm:pt modelId="{4C09D3CD-CD54-452B-A809-E2828CCF7282}" type="sibTrans" cxnId="{A7672EB7-204F-41A5-9AA1-21646F1D6B71}">
      <dgm:prSet/>
      <dgm:spPr/>
      <dgm:t>
        <a:bodyPr/>
        <a:lstStyle/>
        <a:p>
          <a:endParaRPr lang="en-US"/>
        </a:p>
      </dgm:t>
    </dgm:pt>
    <dgm:pt modelId="{E3DE322F-7EE8-43BA-BC15-6028D0DC049E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APRIL 2020:</a:t>
          </a:r>
        </a:p>
        <a:p>
          <a:r>
            <a:rPr lang="en-US" sz="1400" dirty="0" smtClean="0"/>
            <a:t>4/1– </a:t>
          </a:r>
          <a:r>
            <a:rPr lang="en-US" sz="1400" dirty="0" smtClean="0"/>
            <a:t>Oral </a:t>
          </a:r>
          <a:r>
            <a:rPr lang="en-US" sz="1400" dirty="0" smtClean="0"/>
            <a:t>temperature screening for patients </a:t>
          </a:r>
          <a:r>
            <a:rPr lang="en-US" sz="1400" dirty="0" smtClean="0"/>
            <a:t>in the Abramson Cancer Center </a:t>
          </a:r>
          <a:r>
            <a:rPr lang="en-US" sz="1400" dirty="0" smtClean="0"/>
            <a:t>(&gt;</a:t>
          </a:r>
          <a:r>
            <a:rPr lang="en-US" sz="1400" dirty="0" smtClean="0"/>
            <a:t>99F = requires further assessment)</a:t>
          </a:r>
          <a:endParaRPr lang="en-US" sz="1400" dirty="0" smtClean="0"/>
        </a:p>
        <a:p>
          <a:endParaRPr lang="en-US" sz="1400" dirty="0" smtClean="0"/>
        </a:p>
        <a:p>
          <a:r>
            <a:rPr lang="en-US" sz="1400" dirty="0" smtClean="0"/>
            <a:t>End of April – </a:t>
          </a:r>
          <a:r>
            <a:rPr lang="en-US" sz="1400" dirty="0" smtClean="0"/>
            <a:t>Thermal </a:t>
          </a:r>
          <a:r>
            <a:rPr lang="en-US" sz="1400" dirty="0" smtClean="0"/>
            <a:t>temperature scanning at designated patient entry points (&gt;</a:t>
          </a:r>
          <a:r>
            <a:rPr lang="en-US" sz="1400" dirty="0" smtClean="0"/>
            <a:t>100F = further assessment required) </a:t>
          </a:r>
          <a:r>
            <a:rPr lang="en-US" sz="1400" dirty="0" smtClean="0"/>
            <a:t>for all Penn Medicine Facilities</a:t>
          </a:r>
        </a:p>
      </dgm:t>
    </dgm:pt>
    <dgm:pt modelId="{D485474E-2663-4EA5-873A-03A27AF27F0D}" type="parTrans" cxnId="{5056393C-A63C-4236-94CC-D89D1C41BC6E}">
      <dgm:prSet/>
      <dgm:spPr/>
      <dgm:t>
        <a:bodyPr/>
        <a:lstStyle/>
        <a:p>
          <a:endParaRPr lang="en-US"/>
        </a:p>
      </dgm:t>
    </dgm:pt>
    <dgm:pt modelId="{596F297A-D199-48F4-850D-0910DE2234B0}" type="sibTrans" cxnId="{5056393C-A63C-4236-94CC-D89D1C41BC6E}">
      <dgm:prSet/>
      <dgm:spPr/>
      <dgm:t>
        <a:bodyPr/>
        <a:lstStyle/>
        <a:p>
          <a:endParaRPr lang="en-US"/>
        </a:p>
      </dgm:t>
    </dgm:pt>
    <dgm:pt modelId="{C75ECFF8-A5F2-4FA5-B237-624E56AF1CBB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MAY 2020:</a:t>
          </a:r>
        </a:p>
        <a:p>
          <a:r>
            <a:rPr lang="en-US" sz="1400" dirty="0" smtClean="0"/>
            <a:t>Lowered temperature threshold for all </a:t>
          </a:r>
          <a:r>
            <a:rPr lang="en-US" sz="1400" dirty="0" smtClean="0"/>
            <a:t>Penn  employees, </a:t>
          </a:r>
          <a:r>
            <a:rPr lang="en-US" sz="1400" dirty="0" smtClean="0"/>
            <a:t>patients, and support persons</a:t>
          </a:r>
        </a:p>
        <a:p>
          <a:r>
            <a:rPr lang="en-US" sz="1400" dirty="0" smtClean="0"/>
            <a:t>(&gt;100F to &gt;99F)</a:t>
          </a:r>
          <a:endParaRPr lang="en-US" sz="1400" dirty="0"/>
        </a:p>
      </dgm:t>
    </dgm:pt>
    <dgm:pt modelId="{552C478A-D7E9-4B30-B91D-99F719E7F6CE}" type="parTrans" cxnId="{77F42361-BE54-489D-AC0B-DA802C0604CC}">
      <dgm:prSet/>
      <dgm:spPr/>
      <dgm:t>
        <a:bodyPr/>
        <a:lstStyle/>
        <a:p>
          <a:endParaRPr lang="en-US"/>
        </a:p>
      </dgm:t>
    </dgm:pt>
    <dgm:pt modelId="{4A32086E-8ED3-4598-88AC-D4DCBB750E7B}" type="sibTrans" cxnId="{77F42361-BE54-489D-AC0B-DA802C0604CC}">
      <dgm:prSet/>
      <dgm:spPr/>
      <dgm:t>
        <a:bodyPr/>
        <a:lstStyle/>
        <a:p>
          <a:endParaRPr lang="en-US"/>
        </a:p>
      </dgm:t>
    </dgm:pt>
    <dgm:pt modelId="{DA7638BC-D79F-44B1-A40E-52E50F7E787E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CURRENT:</a:t>
          </a:r>
        </a:p>
        <a:p>
          <a:r>
            <a:rPr lang="en-US" sz="1600" b="1" dirty="0" smtClean="0">
              <a:solidFill>
                <a:schemeClr val="tx1"/>
              </a:solidFill>
            </a:rPr>
            <a:t>Penn Employees complete: </a:t>
          </a:r>
          <a:r>
            <a:rPr lang="en-US" sz="1600" b="1" dirty="0" smtClean="0">
              <a:solidFill>
                <a:srgbClr val="FF0000"/>
              </a:solidFill>
            </a:rPr>
            <a:t>“</a:t>
          </a:r>
          <a:r>
            <a:rPr lang="en-US" sz="1600" b="1" dirty="0" err="1" smtClean="0">
              <a:solidFill>
                <a:srgbClr val="FF0000"/>
              </a:solidFill>
            </a:rPr>
            <a:t>PennOpen</a:t>
          </a:r>
          <a:r>
            <a:rPr lang="en-US" sz="1600" b="1" dirty="0" smtClean="0">
              <a:solidFill>
                <a:srgbClr val="FF0000"/>
              </a:solidFill>
            </a:rPr>
            <a:t> </a:t>
          </a:r>
          <a:r>
            <a:rPr lang="en-US" sz="1600" b="1" dirty="0" smtClean="0">
              <a:solidFill>
                <a:srgbClr val="FF0000"/>
              </a:solidFill>
            </a:rPr>
            <a:t>Pass</a:t>
          </a:r>
          <a:r>
            <a:rPr lang="en-US" sz="1600" b="1" dirty="0" smtClean="0">
              <a:solidFill>
                <a:srgbClr val="FF0000"/>
              </a:solidFill>
            </a:rPr>
            <a:t>”: </a:t>
          </a:r>
          <a:r>
            <a:rPr lang="en-US" sz="1600" b="0" dirty="0" smtClean="0">
              <a:solidFill>
                <a:schemeClr val="tx1"/>
              </a:solidFill>
            </a:rPr>
            <a:t>daily symptom checker</a:t>
          </a:r>
          <a:endParaRPr lang="en-US" sz="1600" b="0" dirty="0" smtClean="0">
            <a:solidFill>
              <a:schemeClr val="tx1"/>
            </a:solidFill>
          </a:endParaRPr>
        </a:p>
        <a:p>
          <a:endParaRPr lang="en-US" sz="1600" dirty="0" smtClean="0"/>
        </a:p>
        <a:p>
          <a:endParaRPr lang="en-US" sz="1600" dirty="0" smtClean="0"/>
        </a:p>
        <a:p>
          <a:endParaRPr lang="en-US" sz="1600" dirty="0" smtClean="0"/>
        </a:p>
        <a:p>
          <a:endParaRPr lang="en-US" sz="1600" dirty="0" smtClean="0"/>
        </a:p>
        <a:p>
          <a:endParaRPr lang="en-US" sz="1600" dirty="0" smtClean="0"/>
        </a:p>
        <a:p>
          <a:r>
            <a:rPr lang="en-US" sz="1600" dirty="0" smtClean="0"/>
            <a:t>Patients/Visitors</a:t>
          </a:r>
          <a:r>
            <a:rPr lang="en-US" sz="1600" dirty="0" smtClean="0"/>
            <a:t>: thermal scanning upon entry </a:t>
          </a:r>
          <a:r>
            <a:rPr lang="en-US" sz="1600" dirty="0" smtClean="0"/>
            <a:t>to Penn facilities continues</a:t>
          </a:r>
          <a:endParaRPr lang="en-US" sz="1600" dirty="0"/>
        </a:p>
      </dgm:t>
    </dgm:pt>
    <dgm:pt modelId="{433E1E93-62B2-4F96-82D1-40C76A9367D5}" type="parTrans" cxnId="{69F0EC3C-5A8B-49EF-B585-3227D2D22C26}">
      <dgm:prSet/>
      <dgm:spPr/>
      <dgm:t>
        <a:bodyPr/>
        <a:lstStyle/>
        <a:p>
          <a:endParaRPr lang="en-US"/>
        </a:p>
      </dgm:t>
    </dgm:pt>
    <dgm:pt modelId="{137D9EE7-251B-4AA9-A4BD-4132A7039EDF}" type="sibTrans" cxnId="{69F0EC3C-5A8B-49EF-B585-3227D2D22C26}">
      <dgm:prSet/>
      <dgm:spPr/>
      <dgm:t>
        <a:bodyPr/>
        <a:lstStyle/>
        <a:p>
          <a:endParaRPr lang="en-US"/>
        </a:p>
      </dgm:t>
    </dgm:pt>
    <dgm:pt modelId="{DAE3DCB0-3197-4357-9A34-15A0395A9694}" type="pres">
      <dgm:prSet presAssocID="{30AFCA9A-5003-4FF7-BFA6-CBB5C7393AF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F0C2CF-D66E-42BF-B953-A372D077F87B}" type="pres">
      <dgm:prSet presAssocID="{30AFCA9A-5003-4FF7-BFA6-CBB5C7393AF7}" presName="arrow" presStyleLbl="bgShp" presStyleIdx="0" presStyleCnt="1" custLinFactNeighborX="-1916"/>
      <dgm:spPr/>
      <dgm:t>
        <a:bodyPr/>
        <a:lstStyle/>
        <a:p>
          <a:endParaRPr lang="en-US"/>
        </a:p>
      </dgm:t>
    </dgm:pt>
    <dgm:pt modelId="{F49FF9EA-575A-45E7-9182-7147C8FA1628}" type="pres">
      <dgm:prSet presAssocID="{30AFCA9A-5003-4FF7-BFA6-CBB5C7393AF7}" presName="arrowDiagram4" presStyleCnt="0"/>
      <dgm:spPr/>
      <dgm:t>
        <a:bodyPr/>
        <a:lstStyle/>
        <a:p>
          <a:endParaRPr lang="en-US"/>
        </a:p>
      </dgm:t>
    </dgm:pt>
    <dgm:pt modelId="{CA08FF83-347E-4503-B20D-D253AAB2F70D}" type="pres">
      <dgm:prSet presAssocID="{7471DD74-6A2C-4F5F-AC24-FBF42F65D425}" presName="bullet4a" presStyleLbl="node1" presStyleIdx="0" presStyleCnt="4" custLinFactY="-84535" custLinFactNeighborX="37557" custLinFactNeighborY="-100000"/>
      <dgm:spPr/>
      <dgm:t>
        <a:bodyPr/>
        <a:lstStyle/>
        <a:p>
          <a:endParaRPr lang="en-US"/>
        </a:p>
      </dgm:t>
    </dgm:pt>
    <dgm:pt modelId="{C98C6A30-1788-43F0-9666-7AECB09865D6}" type="pres">
      <dgm:prSet presAssocID="{7471DD74-6A2C-4F5F-AC24-FBF42F65D425}" presName="textBox4a" presStyleLbl="revTx" presStyleIdx="0" presStyleCnt="4" custLinFactNeighborX="13711" custLinFactNeighborY="-483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DF4C8-2E42-4D31-9854-06EFA6961CD7}" type="pres">
      <dgm:prSet presAssocID="{E3DE322F-7EE8-43BA-BC15-6028D0DC049E}" presName="bullet4b" presStyleLbl="node1" presStyleIdx="1" presStyleCnt="4" custLinFactNeighborX="37020" custLinFactNeighborY="-58999"/>
      <dgm:spPr/>
      <dgm:t>
        <a:bodyPr/>
        <a:lstStyle/>
        <a:p>
          <a:endParaRPr lang="en-US"/>
        </a:p>
      </dgm:t>
    </dgm:pt>
    <dgm:pt modelId="{18260788-F831-425F-B3F0-F132AC031761}" type="pres">
      <dgm:prSet presAssocID="{E3DE322F-7EE8-43BA-BC15-6028D0DC049E}" presName="textBox4b" presStyleLbl="revTx" presStyleIdx="1" presStyleCnt="4" custScaleX="90379" custLinFactNeighborX="16119" custLinFactNeighborY="-8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0C0EC-5F93-4041-A2A6-5051784DCA86}" type="pres">
      <dgm:prSet presAssocID="{C75ECFF8-A5F2-4FA5-B237-624E56AF1CBB}" presName="bullet4c" presStyleLbl="node1" presStyleIdx="2" presStyleCnt="4"/>
      <dgm:spPr/>
      <dgm:t>
        <a:bodyPr/>
        <a:lstStyle/>
        <a:p>
          <a:endParaRPr lang="en-US"/>
        </a:p>
      </dgm:t>
    </dgm:pt>
    <dgm:pt modelId="{94EECDB4-423E-4FE1-92FC-35375396B631}" type="pres">
      <dgm:prSet presAssocID="{C75ECFF8-A5F2-4FA5-B237-624E56AF1CBB}" presName="textBox4c" presStyleLbl="revTx" presStyleIdx="2" presStyleCnt="4" custLinFactNeighborX="18708" custLinFactNeighborY="-4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3C33C-AB0A-494D-A7CC-DF211421A1A9}" type="pres">
      <dgm:prSet presAssocID="{DA7638BC-D79F-44B1-A40E-52E50F7E787E}" presName="bullet4d" presStyleLbl="node1" presStyleIdx="3" presStyleCnt="4"/>
      <dgm:spPr/>
      <dgm:t>
        <a:bodyPr/>
        <a:lstStyle/>
        <a:p>
          <a:endParaRPr lang="en-US"/>
        </a:p>
      </dgm:t>
    </dgm:pt>
    <dgm:pt modelId="{1F95E474-21FB-4C58-992F-E23993425A90}" type="pres">
      <dgm:prSet presAssocID="{DA7638BC-D79F-44B1-A40E-52E50F7E787E}" presName="textBox4d" presStyleLbl="revTx" presStyleIdx="3" presStyleCnt="4" custLinFactNeighborX="8767" custLinFactNeighborY="-4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F42361-BE54-489D-AC0B-DA802C0604CC}" srcId="{30AFCA9A-5003-4FF7-BFA6-CBB5C7393AF7}" destId="{C75ECFF8-A5F2-4FA5-B237-624E56AF1CBB}" srcOrd="2" destOrd="0" parTransId="{552C478A-D7E9-4B30-B91D-99F719E7F6CE}" sibTransId="{4A32086E-8ED3-4598-88AC-D4DCBB750E7B}"/>
    <dgm:cxn modelId="{69F0EC3C-5A8B-49EF-B585-3227D2D22C26}" srcId="{30AFCA9A-5003-4FF7-BFA6-CBB5C7393AF7}" destId="{DA7638BC-D79F-44B1-A40E-52E50F7E787E}" srcOrd="3" destOrd="0" parTransId="{433E1E93-62B2-4F96-82D1-40C76A9367D5}" sibTransId="{137D9EE7-251B-4AA9-A4BD-4132A7039EDF}"/>
    <dgm:cxn modelId="{DE3C82E2-6DE6-49CA-845C-DB13D2CFFE32}" type="presOf" srcId="{7471DD74-6A2C-4F5F-AC24-FBF42F65D425}" destId="{C98C6A30-1788-43F0-9666-7AECB09865D6}" srcOrd="0" destOrd="0" presId="urn:microsoft.com/office/officeart/2005/8/layout/arrow2"/>
    <dgm:cxn modelId="{A7672EB7-204F-41A5-9AA1-21646F1D6B71}" srcId="{30AFCA9A-5003-4FF7-BFA6-CBB5C7393AF7}" destId="{7471DD74-6A2C-4F5F-AC24-FBF42F65D425}" srcOrd="0" destOrd="0" parTransId="{1D22A5E5-50C6-4D70-9FD6-020F9E529048}" sibTransId="{4C09D3CD-CD54-452B-A809-E2828CCF7282}"/>
    <dgm:cxn modelId="{1E912CA9-A546-49F2-8398-CBB6E9F856FD}" type="presOf" srcId="{E3DE322F-7EE8-43BA-BC15-6028D0DC049E}" destId="{18260788-F831-425F-B3F0-F132AC031761}" srcOrd="0" destOrd="0" presId="urn:microsoft.com/office/officeart/2005/8/layout/arrow2"/>
    <dgm:cxn modelId="{5056393C-A63C-4236-94CC-D89D1C41BC6E}" srcId="{30AFCA9A-5003-4FF7-BFA6-CBB5C7393AF7}" destId="{E3DE322F-7EE8-43BA-BC15-6028D0DC049E}" srcOrd="1" destOrd="0" parTransId="{D485474E-2663-4EA5-873A-03A27AF27F0D}" sibTransId="{596F297A-D199-48F4-850D-0910DE2234B0}"/>
    <dgm:cxn modelId="{2BC5E662-1D02-44CD-9303-F2C5C1A26E02}" type="presOf" srcId="{30AFCA9A-5003-4FF7-BFA6-CBB5C7393AF7}" destId="{DAE3DCB0-3197-4357-9A34-15A0395A9694}" srcOrd="0" destOrd="0" presId="urn:microsoft.com/office/officeart/2005/8/layout/arrow2"/>
    <dgm:cxn modelId="{6EDAE4CB-9027-4E13-828D-B578CA98BE92}" type="presOf" srcId="{C75ECFF8-A5F2-4FA5-B237-624E56AF1CBB}" destId="{94EECDB4-423E-4FE1-92FC-35375396B631}" srcOrd="0" destOrd="0" presId="urn:microsoft.com/office/officeart/2005/8/layout/arrow2"/>
    <dgm:cxn modelId="{1108F144-1BC6-4F1B-81C4-3E67E43A58E2}" type="presOf" srcId="{DA7638BC-D79F-44B1-A40E-52E50F7E787E}" destId="{1F95E474-21FB-4C58-992F-E23993425A90}" srcOrd="0" destOrd="0" presId="urn:microsoft.com/office/officeart/2005/8/layout/arrow2"/>
    <dgm:cxn modelId="{D431E2F3-760E-405B-A134-AFAC17325C5B}" type="presParOf" srcId="{DAE3DCB0-3197-4357-9A34-15A0395A9694}" destId="{69F0C2CF-D66E-42BF-B953-A372D077F87B}" srcOrd="0" destOrd="0" presId="urn:microsoft.com/office/officeart/2005/8/layout/arrow2"/>
    <dgm:cxn modelId="{1EDAA808-A5B3-4DCE-B923-D0B869F0B9EF}" type="presParOf" srcId="{DAE3DCB0-3197-4357-9A34-15A0395A9694}" destId="{F49FF9EA-575A-45E7-9182-7147C8FA1628}" srcOrd="1" destOrd="0" presId="urn:microsoft.com/office/officeart/2005/8/layout/arrow2"/>
    <dgm:cxn modelId="{C1805D10-1D4E-4504-AAD4-71916F7A1A4C}" type="presParOf" srcId="{F49FF9EA-575A-45E7-9182-7147C8FA1628}" destId="{CA08FF83-347E-4503-B20D-D253AAB2F70D}" srcOrd="0" destOrd="0" presId="urn:microsoft.com/office/officeart/2005/8/layout/arrow2"/>
    <dgm:cxn modelId="{2C61665B-5798-4040-82C9-A86033715226}" type="presParOf" srcId="{F49FF9EA-575A-45E7-9182-7147C8FA1628}" destId="{C98C6A30-1788-43F0-9666-7AECB09865D6}" srcOrd="1" destOrd="0" presId="urn:microsoft.com/office/officeart/2005/8/layout/arrow2"/>
    <dgm:cxn modelId="{55A89EDE-2E12-4D0C-B9EF-559185872F9A}" type="presParOf" srcId="{F49FF9EA-575A-45E7-9182-7147C8FA1628}" destId="{29CDF4C8-2E42-4D31-9854-06EFA6961CD7}" srcOrd="2" destOrd="0" presId="urn:microsoft.com/office/officeart/2005/8/layout/arrow2"/>
    <dgm:cxn modelId="{BB9A6E23-DAAA-4520-9D49-A7C1E37A35E2}" type="presParOf" srcId="{F49FF9EA-575A-45E7-9182-7147C8FA1628}" destId="{18260788-F831-425F-B3F0-F132AC031761}" srcOrd="3" destOrd="0" presId="urn:microsoft.com/office/officeart/2005/8/layout/arrow2"/>
    <dgm:cxn modelId="{A3159F15-4F00-49AD-B839-69BA428072F3}" type="presParOf" srcId="{F49FF9EA-575A-45E7-9182-7147C8FA1628}" destId="{1E50C0EC-5F93-4041-A2A6-5051784DCA86}" srcOrd="4" destOrd="0" presId="urn:microsoft.com/office/officeart/2005/8/layout/arrow2"/>
    <dgm:cxn modelId="{1A7FC360-2BE4-43FE-B5D5-CCC1C870AB2F}" type="presParOf" srcId="{F49FF9EA-575A-45E7-9182-7147C8FA1628}" destId="{94EECDB4-423E-4FE1-92FC-35375396B631}" srcOrd="5" destOrd="0" presId="urn:microsoft.com/office/officeart/2005/8/layout/arrow2"/>
    <dgm:cxn modelId="{DE2F0E50-1A98-4FA3-AFA0-E04C1FDE636F}" type="presParOf" srcId="{F49FF9EA-575A-45E7-9182-7147C8FA1628}" destId="{1E93C33C-AB0A-494D-A7CC-DF211421A1A9}" srcOrd="6" destOrd="0" presId="urn:microsoft.com/office/officeart/2005/8/layout/arrow2"/>
    <dgm:cxn modelId="{458A83AF-5808-4CAD-B891-AF7069D2CB21}" type="presParOf" srcId="{F49FF9EA-575A-45E7-9182-7147C8FA1628}" destId="{1F95E474-21FB-4C58-992F-E23993425A9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0C2CF-D66E-42BF-B953-A372D077F87B}">
      <dsp:nvSpPr>
        <dsp:cNvPr id="0" name=""/>
        <dsp:cNvSpPr/>
      </dsp:nvSpPr>
      <dsp:spPr>
        <a:xfrm>
          <a:off x="545366" y="0"/>
          <a:ext cx="10291729" cy="643233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8FF83-347E-4503-B20D-D253AAB2F70D}">
      <dsp:nvSpPr>
        <dsp:cNvPr id="0" name=""/>
        <dsp:cNvSpPr/>
      </dsp:nvSpPr>
      <dsp:spPr>
        <a:xfrm>
          <a:off x="1845192" y="4346268"/>
          <a:ext cx="236709" cy="2367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C6A30-1788-43F0-9666-7AECB09865D6}">
      <dsp:nvSpPr>
        <dsp:cNvPr id="0" name=""/>
        <dsp:cNvSpPr/>
      </dsp:nvSpPr>
      <dsp:spPr>
        <a:xfrm>
          <a:off x="2115943" y="4161677"/>
          <a:ext cx="1759885" cy="1530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42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MARCH 2020: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3/19 – Thermal screening </a:t>
          </a:r>
          <a:r>
            <a:rPr lang="en-US" sz="1400" kern="1200" dirty="0" smtClean="0"/>
            <a:t>on Penn employees upon </a:t>
          </a:r>
          <a:r>
            <a:rPr lang="en-US" sz="1400" kern="1200" dirty="0" smtClean="0"/>
            <a:t>entry to </a:t>
          </a:r>
          <a:r>
            <a:rPr lang="en-US" sz="1400" kern="1200" dirty="0" smtClean="0"/>
            <a:t>Penn facilities: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&lt;100F = cleared to work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&gt; 100F = more comprehensive assessment required</a:t>
          </a:r>
          <a:endParaRPr lang="en-US" sz="1400" kern="1200" dirty="0" smtClean="0"/>
        </a:p>
      </dsp:txBody>
      <dsp:txXfrm>
        <a:off x="2115943" y="4161677"/>
        <a:ext cx="1759885" cy="1530894"/>
      </dsp:txXfrm>
    </dsp:sp>
    <dsp:sp modelId="{29CDF4C8-2E42-4D31-9854-06EFA6961CD7}">
      <dsp:nvSpPr>
        <dsp:cNvPr id="0" name=""/>
        <dsp:cNvSpPr/>
      </dsp:nvSpPr>
      <dsp:spPr>
        <a:xfrm>
          <a:off x="3581097" y="3044040"/>
          <a:ext cx="411669" cy="4116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60788-F831-425F-B3F0-F132AC031761}">
      <dsp:nvSpPr>
        <dsp:cNvPr id="0" name=""/>
        <dsp:cNvSpPr/>
      </dsp:nvSpPr>
      <dsp:spPr>
        <a:xfrm>
          <a:off x="4086873" y="3238747"/>
          <a:ext cx="1953328" cy="293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13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APRIL 2020: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4/1– </a:t>
          </a:r>
          <a:r>
            <a:rPr lang="en-US" sz="1400" kern="1200" dirty="0" smtClean="0"/>
            <a:t>Oral </a:t>
          </a:r>
          <a:r>
            <a:rPr lang="en-US" sz="1400" kern="1200" dirty="0" smtClean="0"/>
            <a:t>temperature screening for patients </a:t>
          </a:r>
          <a:r>
            <a:rPr lang="en-US" sz="1400" kern="1200" dirty="0" smtClean="0"/>
            <a:t>in the Abramson Cancer Center </a:t>
          </a:r>
          <a:r>
            <a:rPr lang="en-US" sz="1400" kern="1200" dirty="0" smtClean="0"/>
            <a:t>(&gt;</a:t>
          </a:r>
          <a:r>
            <a:rPr lang="en-US" sz="1400" kern="1200" dirty="0" smtClean="0"/>
            <a:t>99F = requires further assessment)</a:t>
          </a:r>
          <a:endParaRPr lang="en-US" sz="1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End of April – </a:t>
          </a:r>
          <a:r>
            <a:rPr lang="en-US" sz="1400" kern="1200" dirty="0" smtClean="0"/>
            <a:t>Thermal </a:t>
          </a:r>
          <a:r>
            <a:rPr lang="en-US" sz="1400" kern="1200" dirty="0" smtClean="0"/>
            <a:t>temperature scanning at designated patient entry points (&gt;</a:t>
          </a:r>
          <a:r>
            <a:rPr lang="en-US" sz="1400" kern="1200" dirty="0" smtClean="0"/>
            <a:t>100F = further assessment required) </a:t>
          </a:r>
          <a:r>
            <a:rPr lang="en-US" sz="1400" kern="1200" dirty="0" smtClean="0"/>
            <a:t>for all Penn Medicine Facilities</a:t>
          </a:r>
        </a:p>
      </dsp:txBody>
      <dsp:txXfrm>
        <a:off x="4086873" y="3238747"/>
        <a:ext cx="1953328" cy="2939575"/>
      </dsp:txXfrm>
    </dsp:sp>
    <dsp:sp modelId="{1E50C0EC-5F93-4041-A2A6-5051784DCA86}">
      <dsp:nvSpPr>
        <dsp:cNvPr id="0" name=""/>
        <dsp:cNvSpPr/>
      </dsp:nvSpPr>
      <dsp:spPr>
        <a:xfrm>
          <a:off x="5564231" y="2184419"/>
          <a:ext cx="545461" cy="5454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ECDB4-423E-4FE1-92FC-35375396B631}">
      <dsp:nvSpPr>
        <dsp:cNvPr id="0" name=""/>
        <dsp:cNvSpPr/>
      </dsp:nvSpPr>
      <dsp:spPr>
        <a:xfrm>
          <a:off x="6241290" y="2279340"/>
          <a:ext cx="2161263" cy="397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029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MAY 2020: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Lowered temperature threshold for all </a:t>
          </a:r>
          <a:r>
            <a:rPr lang="en-US" sz="1400" kern="1200" dirty="0" smtClean="0"/>
            <a:t>Penn  employees, </a:t>
          </a:r>
          <a:r>
            <a:rPr lang="en-US" sz="1400" kern="1200" dirty="0" smtClean="0"/>
            <a:t>patients, and support persons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(&gt;100F to &gt;99F)</a:t>
          </a:r>
          <a:endParaRPr lang="en-US" sz="1400" kern="1200" dirty="0"/>
        </a:p>
      </dsp:txBody>
      <dsp:txXfrm>
        <a:off x="6241290" y="2279340"/>
        <a:ext cx="2161263" cy="3975180"/>
      </dsp:txXfrm>
    </dsp:sp>
    <dsp:sp modelId="{1E93C33C-AB0A-494D-A7CC-DF211421A1A9}">
      <dsp:nvSpPr>
        <dsp:cNvPr id="0" name=""/>
        <dsp:cNvSpPr/>
      </dsp:nvSpPr>
      <dsp:spPr>
        <a:xfrm>
          <a:off x="7890161" y="1454993"/>
          <a:ext cx="730712" cy="7307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5E474-21FB-4C58-992F-E23993425A90}">
      <dsp:nvSpPr>
        <dsp:cNvPr id="0" name=""/>
        <dsp:cNvSpPr/>
      </dsp:nvSpPr>
      <dsp:spPr>
        <a:xfrm>
          <a:off x="8444996" y="1621158"/>
          <a:ext cx="2161263" cy="4611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19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CURRENT: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Penn Employees complete: </a:t>
          </a:r>
          <a:r>
            <a:rPr lang="en-US" sz="1600" b="1" kern="1200" dirty="0" smtClean="0">
              <a:solidFill>
                <a:srgbClr val="FF0000"/>
              </a:solidFill>
            </a:rPr>
            <a:t>“</a:t>
          </a:r>
          <a:r>
            <a:rPr lang="en-US" sz="1600" b="1" kern="1200" dirty="0" err="1" smtClean="0">
              <a:solidFill>
                <a:srgbClr val="FF0000"/>
              </a:solidFill>
            </a:rPr>
            <a:t>PennOpen</a:t>
          </a:r>
          <a:r>
            <a:rPr lang="en-US" sz="1600" b="1" kern="1200" dirty="0" smtClean="0">
              <a:solidFill>
                <a:srgbClr val="FF0000"/>
              </a:solidFill>
            </a:rPr>
            <a:t> </a:t>
          </a:r>
          <a:r>
            <a:rPr lang="en-US" sz="1600" b="1" kern="1200" dirty="0" smtClean="0">
              <a:solidFill>
                <a:srgbClr val="FF0000"/>
              </a:solidFill>
            </a:rPr>
            <a:t>Pass</a:t>
          </a:r>
          <a:r>
            <a:rPr lang="en-US" sz="1600" b="1" kern="1200" dirty="0" smtClean="0">
              <a:solidFill>
                <a:srgbClr val="FF0000"/>
              </a:solidFill>
            </a:rPr>
            <a:t>”: </a:t>
          </a:r>
          <a:r>
            <a:rPr lang="en-US" sz="1600" b="0" kern="1200" dirty="0" smtClean="0">
              <a:solidFill>
                <a:schemeClr val="tx1"/>
              </a:solidFill>
            </a:rPr>
            <a:t>daily symptom checker</a:t>
          </a:r>
          <a:endParaRPr lang="en-US" sz="1600" b="0" kern="1200" dirty="0" smtClean="0">
            <a:solidFill>
              <a:schemeClr val="tx1"/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Patients/Visitors</a:t>
          </a:r>
          <a:r>
            <a:rPr lang="en-US" sz="1600" kern="1200" dirty="0" smtClean="0"/>
            <a:t>: thermal scanning upon entry </a:t>
          </a:r>
          <a:r>
            <a:rPr lang="en-US" sz="1600" kern="1200" dirty="0" smtClean="0"/>
            <a:t>to Penn facilities continues</a:t>
          </a:r>
          <a:endParaRPr lang="en-US" sz="1600" kern="1200" dirty="0"/>
        </a:p>
      </dsp:txBody>
      <dsp:txXfrm>
        <a:off x="8444996" y="1621158"/>
        <a:ext cx="2161263" cy="4611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B117C-AA0C-482B-9F58-4C073781EB6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6CC19-5A82-412A-88C3-97F4A1C72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7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Travel screen on all patients: march 2020</a:t>
            </a:r>
          </a:p>
          <a:p>
            <a:endParaRPr lang="en-US" dirty="0" smtClean="0"/>
          </a:p>
          <a:p>
            <a:r>
              <a:rPr lang="en-US" dirty="0" smtClean="0"/>
              <a:t>Googles/Eye Protection:</a:t>
            </a:r>
            <a:r>
              <a:rPr lang="en-US" baseline="0" dirty="0" smtClean="0"/>
              <a:t> 4/20/2020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6CC19-5A82-412A-88C3-97F4A1C722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0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7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8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0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9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3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3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0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7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7201-3420-4986-A3D9-090AD429393E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950F-DEEB-4FCA-A3C4-0BC5F42A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293178"/>
              </p:ext>
            </p:extLst>
          </p:nvPr>
        </p:nvGraphicFramePr>
        <p:xfrm>
          <a:off x="268013" y="110359"/>
          <a:ext cx="11776841" cy="6432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3768" y="385011"/>
            <a:ext cx="5678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COVID 19 – Pandemic:</a:t>
            </a:r>
          </a:p>
          <a:p>
            <a:r>
              <a:rPr lang="en-US" sz="2400" dirty="0" smtClean="0"/>
              <a:t>Evolution of Temperature Screening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0009" y="3981973"/>
            <a:ext cx="1895992" cy="14685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91074" y="3326524"/>
            <a:ext cx="1579992" cy="142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2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8245</TotalTime>
  <Words>142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Patients in Outpatient Infusion Therapy</dc:title>
  <dc:creator>Walsh, Abbey C</dc:creator>
  <cp:lastModifiedBy>Walsh, Abbey C</cp:lastModifiedBy>
  <cp:revision>35</cp:revision>
  <dcterms:created xsi:type="dcterms:W3CDTF">2020-09-01T15:33:32Z</dcterms:created>
  <dcterms:modified xsi:type="dcterms:W3CDTF">2020-10-06T16:50:18Z</dcterms:modified>
</cp:coreProperties>
</file>